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14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137410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Insights from Pizza Sales Data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4387096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This analysis provides key insights into the patterns and trends in pizza sales, including the busiest days and months, top-selling pizzas, and customer preferences for pizza sizes.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5719882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1299686" y="5703213"/>
            <a:ext cx="87249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735953E7-08EA-B4BA-4DBB-3BE7CD779CC0}"/>
              </a:ext>
            </a:extLst>
          </p:cNvPr>
          <p:cNvSpPr/>
          <p:nvPr/>
        </p:nvSpPr>
        <p:spPr>
          <a:xfrm>
            <a:off x="0" y="-185178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pPr marL="0" indent="0">
              <a:lnSpc>
                <a:spcPts val="5468"/>
              </a:lnSpc>
              <a:buNone/>
            </a:pPr>
            <a:endParaRPr lang="en-US" sz="4000" b="1" dirty="0">
              <a:solidFill>
                <a:srgbClr val="FF726D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>
              <a:lnSpc>
                <a:spcPts val="5468"/>
              </a:lnSpc>
              <a:buNone/>
            </a:pPr>
            <a:endParaRPr lang="en-US" sz="4000" b="1" dirty="0">
              <a:solidFill>
                <a:srgbClr val="FF726D"/>
              </a:solidFill>
              <a:latin typeface="Inconsolata" pitchFamily="34" charset="0"/>
              <a:ea typeface="Inconsolata" pitchFamily="34" charset="-122"/>
              <a:cs typeface="Inconsolata" pitchFamily="34" charset="-120"/>
            </a:endParaRPr>
          </a:p>
          <a:p>
            <a:pPr marL="0" indent="0">
              <a:lnSpc>
                <a:spcPts val="5468"/>
              </a:lnSpc>
              <a:buNone/>
            </a:pPr>
            <a:r>
              <a:rPr lang="en-US" sz="4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                                Key Performance Indicators (KPIs)</a:t>
            </a:r>
          </a:p>
          <a:p>
            <a:pPr marL="0" indent="0">
              <a:lnSpc>
                <a:spcPts val="5468"/>
              </a:lnSpc>
              <a:buNone/>
            </a:pPr>
            <a:r>
              <a:rPr lang="en-US" sz="400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       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F22FF-A249-148D-EFFE-23E6D0366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675" y="3376147"/>
            <a:ext cx="3371850" cy="16287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CC056A-F6B8-5ABE-C50F-AAC1A77D3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9275" y="3367086"/>
            <a:ext cx="3371850" cy="16287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E131E69-A3F3-DE61-D8C6-00C67C168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977" y="5179687"/>
            <a:ext cx="3371850" cy="16287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1ED72E-D804-9730-A196-72BD56415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2100" y="3328986"/>
            <a:ext cx="3371850" cy="16287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E031837-18C7-D320-25BD-330C2132F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49" y="5138736"/>
            <a:ext cx="5892595" cy="16287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F43A807-4E65-A16C-2415-0CE9F83FE047}"/>
              </a:ext>
            </a:extLst>
          </p:cNvPr>
          <p:cNvSpPr txBox="1"/>
          <p:nvPr/>
        </p:nvSpPr>
        <p:spPr>
          <a:xfrm>
            <a:off x="2514600" y="3373813"/>
            <a:ext cx="7315200" cy="412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734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kern="1200">
                <a:solidFill>
                  <a:srgbClr val="FF726D"/>
                </a:solidFill>
                <a:effectLst/>
                <a:latin typeface="Inconsolata" panose="020F0502020204030204" pitchFamily="2" charset="0"/>
                <a:ea typeface="Inconsolata" panose="020F0502020204030204" pitchFamily="2" charset="0"/>
                <a:cs typeface="Inconsolata" panose="020F0502020204030204" pitchFamily="2" charset="0"/>
              </a:rPr>
              <a:t>Total Revenue</a:t>
            </a:r>
            <a:endParaRPr lang="en-US" dirty="0">
              <a:effectLst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0496EF-C25F-33FA-1E68-8CC52E071152}"/>
              </a:ext>
            </a:extLst>
          </p:cNvPr>
          <p:cNvSpPr txBox="1"/>
          <p:nvPr/>
        </p:nvSpPr>
        <p:spPr>
          <a:xfrm>
            <a:off x="2771775" y="3951757"/>
            <a:ext cx="7315200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799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DAD1E6"/>
                </a:solidFill>
                <a:effectLst/>
                <a:latin typeface="Fira Sans" panose="020F0502020204030204" pitchFamily="34" charset="0"/>
                <a:ea typeface="Fira Sans" panose="020F0502020204030204" pitchFamily="34" charset="0"/>
                <a:cs typeface="Fira Sans" panose="020F0502020204030204" pitchFamily="34" charset="0"/>
              </a:rPr>
              <a:t>$817,860.05</a:t>
            </a:r>
            <a:endParaRPr lang="en-US" dirty="0">
              <a:effectLst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CAD59EB-C5DC-6068-6918-08A087F30D6D}"/>
              </a:ext>
            </a:extLst>
          </p:cNvPr>
          <p:cNvSpPr txBox="1"/>
          <p:nvPr/>
        </p:nvSpPr>
        <p:spPr>
          <a:xfrm>
            <a:off x="6329362" y="3516688"/>
            <a:ext cx="7315200" cy="412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734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rgbClr val="FF726D"/>
                </a:solidFill>
                <a:effectLst/>
                <a:latin typeface="Inconsolata" panose="020F0502020204030204" pitchFamily="2" charset="0"/>
                <a:ea typeface="Inconsolata" panose="020F0502020204030204" pitchFamily="2" charset="0"/>
                <a:cs typeface="Inconsolata" panose="020F0502020204030204" pitchFamily="2" charset="0"/>
              </a:rPr>
              <a:t>Total Pizzas Sold</a:t>
            </a:r>
            <a:endParaRPr lang="en-US" dirty="0">
              <a:effectLst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1E42260-3D63-77CB-0B29-9835ACD0407A}"/>
              </a:ext>
            </a:extLst>
          </p:cNvPr>
          <p:cNvSpPr txBox="1"/>
          <p:nvPr/>
        </p:nvSpPr>
        <p:spPr>
          <a:xfrm>
            <a:off x="6715125" y="4101347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1200" dirty="0">
                <a:solidFill>
                  <a:srgbClr val="DAD1E6"/>
                </a:solidFill>
                <a:effectLst/>
                <a:latin typeface="Fira Sans" panose="020F0502020204030204" pitchFamily="34" charset="0"/>
                <a:ea typeface="Fira Sans" panose="020F0502020204030204" pitchFamily="34" charset="0"/>
                <a:cs typeface="Fira Sans" panose="020F0502020204030204" pitchFamily="34" charset="0"/>
              </a:rPr>
              <a:t>49,574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332303-3A60-B962-DB47-8D34288C85CF}"/>
              </a:ext>
            </a:extLst>
          </p:cNvPr>
          <p:cNvSpPr txBox="1"/>
          <p:nvPr/>
        </p:nvSpPr>
        <p:spPr>
          <a:xfrm>
            <a:off x="9544050" y="3512812"/>
            <a:ext cx="7315200" cy="412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734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rgbClr val="FF726D"/>
                </a:solidFill>
                <a:effectLst/>
                <a:latin typeface="Inconsolata" panose="020F0502020204030204" pitchFamily="2" charset="0"/>
                <a:ea typeface="Inconsolata" panose="020F0502020204030204" pitchFamily="2" charset="0"/>
                <a:cs typeface="Inconsolata" panose="020F0502020204030204" pitchFamily="2" charset="0"/>
              </a:rPr>
              <a:t>Average Pizzas per Order</a:t>
            </a:r>
            <a:endParaRPr lang="en-US" dirty="0">
              <a:effectLst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1541EAA-8A19-3864-51DC-E68A95A058ED}"/>
              </a:ext>
            </a:extLst>
          </p:cNvPr>
          <p:cNvSpPr txBox="1"/>
          <p:nvPr/>
        </p:nvSpPr>
        <p:spPr>
          <a:xfrm>
            <a:off x="10414820" y="4062598"/>
            <a:ext cx="84311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1200" dirty="0">
                <a:solidFill>
                  <a:srgbClr val="DAD1E6"/>
                </a:solidFill>
                <a:effectLst/>
                <a:latin typeface="Fira Sans" panose="020F0502020204030204" pitchFamily="34" charset="0"/>
                <a:ea typeface="Fira Sans" panose="020F0502020204030204" pitchFamily="34" charset="0"/>
                <a:cs typeface="Fira Sans" panose="020F0502020204030204" pitchFamily="34" charset="0"/>
              </a:rPr>
              <a:t>2.32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CF5C2E5-7EFD-398C-1FE5-8139569B255A}"/>
              </a:ext>
            </a:extLst>
          </p:cNvPr>
          <p:cNvSpPr txBox="1"/>
          <p:nvPr/>
        </p:nvSpPr>
        <p:spPr>
          <a:xfrm>
            <a:off x="3657600" y="5274924"/>
            <a:ext cx="9424218" cy="412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734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rgbClr val="FF726D"/>
                </a:solidFill>
                <a:effectLst/>
                <a:latin typeface="Inconsolata" panose="020F0502020204030204" pitchFamily="2" charset="0"/>
                <a:ea typeface="Inconsolata" panose="020F0502020204030204" pitchFamily="2" charset="0"/>
                <a:cs typeface="Inconsolata" panose="020F0502020204030204" pitchFamily="2" charset="0"/>
              </a:rPr>
              <a:t>Total Orders</a:t>
            </a:r>
            <a:endParaRPr lang="en-US" dirty="0">
              <a:effectLst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3FF23AA-4D01-C8C3-A05C-C823F7BD15AF}"/>
              </a:ext>
            </a:extLst>
          </p:cNvPr>
          <p:cNvSpPr txBox="1"/>
          <p:nvPr/>
        </p:nvSpPr>
        <p:spPr>
          <a:xfrm>
            <a:off x="3900951" y="5941635"/>
            <a:ext cx="94242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1200">
                <a:solidFill>
                  <a:srgbClr val="DAD1E6"/>
                </a:solidFill>
                <a:effectLst/>
                <a:latin typeface="Fira Sans" panose="020F0502020204030204" pitchFamily="34" charset="0"/>
                <a:ea typeface="Fira Sans" panose="020F0502020204030204" pitchFamily="34" charset="0"/>
                <a:cs typeface="Fira Sans" panose="020F0502020204030204" pitchFamily="34" charset="0"/>
              </a:rPr>
              <a:t>21,350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800305-BF05-8E40-9274-5C4507A81956}"/>
              </a:ext>
            </a:extLst>
          </p:cNvPr>
          <p:cNvSpPr txBox="1"/>
          <p:nvPr/>
        </p:nvSpPr>
        <p:spPr>
          <a:xfrm>
            <a:off x="9182100" y="5274924"/>
            <a:ext cx="9424218" cy="412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734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b="1" kern="1200" dirty="0">
                <a:solidFill>
                  <a:srgbClr val="FF726D"/>
                </a:solidFill>
                <a:effectLst/>
                <a:latin typeface="Inconsolata" panose="020F0502020204030204" pitchFamily="2" charset="0"/>
                <a:ea typeface="Inconsolata" panose="020F0502020204030204" pitchFamily="2" charset="0"/>
                <a:cs typeface="Inconsolata" panose="020F0502020204030204" pitchFamily="2" charset="0"/>
              </a:rPr>
              <a:t>Average Order Value</a:t>
            </a:r>
            <a:endParaRPr lang="en-US" dirty="0">
              <a:effectLst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1113159-7CA2-29BC-BDB3-9072201F5B10}"/>
              </a:ext>
            </a:extLst>
          </p:cNvPr>
          <p:cNvSpPr txBox="1"/>
          <p:nvPr/>
        </p:nvSpPr>
        <p:spPr>
          <a:xfrm>
            <a:off x="9793546" y="5764075"/>
            <a:ext cx="9424218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ts val="2799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DAD1E6"/>
                </a:solidFill>
                <a:effectLst/>
                <a:latin typeface="Fira Sans" panose="020F0502020204030204" pitchFamily="34" charset="0"/>
                <a:ea typeface="Fira Sans" panose="020F0502020204030204" pitchFamily="34" charset="0"/>
                <a:cs typeface="Fira Sans" panose="020F0502020204030204" pitchFamily="34" charset="0"/>
              </a:rPr>
              <a:t>$30.31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07842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037993" y="1765221"/>
            <a:ext cx="805374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 Activity Days and Months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4628555"/>
            <a:ext cx="10554414" cy="2774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5505152" y="3850958"/>
            <a:ext cx="27742" cy="777597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269111" y="437864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5435679" y="4420314"/>
            <a:ext cx="16668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4130278" y="27928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 Activity Days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2260163" y="3273266"/>
            <a:ext cx="65178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busiest days for orders are Friday and Saturday.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097387" y="4628555"/>
            <a:ext cx="27742" cy="777597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8861346" y="437864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027914" y="4420314"/>
            <a:ext cx="16668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7722513" y="56284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High Activity Months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5852279" y="6108859"/>
            <a:ext cx="651795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months with the most orders are July and January.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2749868"/>
            <a:ext cx="694289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Revenue by Pizza Category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Classic Pizzas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569023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Classic pizzas generate the most revenue.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99966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Veggie Pizzas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93806" y="4569023"/>
            <a:ext cx="500622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Veggie pizzas generate the least revenue, though the difference is small.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880360"/>
            <a:ext cx="58320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Top Pizzas by Revenue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408158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999768" y="4123253"/>
            <a:ext cx="16668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415790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Top 5 Pizzas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4638318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Thai Chicken Pizza, Barbecue Chicken Pizza, California Chicken Pizza, Classic Deluxe Pizza, and Spicy Italian Pizza.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4171950"/>
            <a:ext cx="58320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Pizza Size Popularity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5199578"/>
            <a:ext cx="5166122" cy="1635562"/>
          </a:xfrm>
          <a:prstGeom prst="roundRect">
            <a:avLst>
              <a:gd name="adj" fmla="val 4076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2260163" y="54217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Large Pizzas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260163" y="5902166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Large pizzas are the most popular size, making up 45% of sales.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5199578"/>
            <a:ext cx="5166122" cy="1635562"/>
          </a:xfrm>
          <a:prstGeom prst="roundRect">
            <a:avLst>
              <a:gd name="adj" fmla="val 4076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648456" y="54217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XXL Pizzas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648456" y="5902166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XXL pizzas are the least popular, with just 0.12% of sales.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2572107"/>
            <a:ext cx="860917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Top and Bottom Pizzas by Orders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8219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Top 5 Pizzas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391263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Brie Carre Pizza, Green Garden Pizza, Spinach Supreme Pizza, Mediterranean Pizza, and Spinach Pesto Pizza.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38219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Bottom 5 Pizzas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593806" y="4391263"/>
            <a:ext cx="500622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Brie Carre Pizza, Mediterranean Pizza, Spinach Supreme Pizza, Calabrese Pizza, and Chicken Pesto Pizza.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253</Words>
  <Application>Microsoft Office PowerPoint</Application>
  <PresentationFormat>Custom</PresentationFormat>
  <Paragraphs>48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Ali Hussien Sayed Ahmed</cp:lastModifiedBy>
  <cp:revision>2</cp:revision>
  <dcterms:created xsi:type="dcterms:W3CDTF">2024-05-22T10:55:00Z</dcterms:created>
  <dcterms:modified xsi:type="dcterms:W3CDTF">2024-05-23T18:08:47Z</dcterms:modified>
</cp:coreProperties>
</file>